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1"/>
  </p:handoutMasterIdLst>
  <p:sldIdLst>
    <p:sldId id="262" r:id="rId2"/>
    <p:sldId id="348" r:id="rId3"/>
    <p:sldId id="349" r:id="rId4"/>
    <p:sldId id="263" r:id="rId5"/>
    <p:sldId id="308" r:id="rId6"/>
    <p:sldId id="350" r:id="rId7"/>
    <p:sldId id="324" r:id="rId8"/>
    <p:sldId id="354" r:id="rId9"/>
    <p:sldId id="265" r:id="rId10"/>
    <p:sldId id="339" r:id="rId11"/>
    <p:sldId id="340" r:id="rId12"/>
    <p:sldId id="333" r:id="rId13"/>
    <p:sldId id="334" r:id="rId14"/>
    <p:sldId id="288" r:id="rId15"/>
    <p:sldId id="343" r:id="rId16"/>
    <p:sldId id="347" r:id="rId17"/>
    <p:sldId id="344" r:id="rId18"/>
    <p:sldId id="345" r:id="rId19"/>
    <p:sldId id="289" r:id="rId20"/>
    <p:sldId id="389" r:id="rId21"/>
    <p:sldId id="388" r:id="rId22"/>
    <p:sldId id="352" r:id="rId23"/>
    <p:sldId id="353" r:id="rId24"/>
    <p:sldId id="386" r:id="rId25"/>
    <p:sldId id="385" r:id="rId26"/>
    <p:sldId id="387" r:id="rId27"/>
    <p:sldId id="290" r:id="rId28"/>
    <p:sldId id="355" r:id="rId29"/>
    <p:sldId id="356" r:id="rId30"/>
    <p:sldId id="357" r:id="rId31"/>
    <p:sldId id="373" r:id="rId32"/>
    <p:sldId id="374" r:id="rId33"/>
    <p:sldId id="360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292" r:id="rId45"/>
    <p:sldId id="293" r:id="rId46"/>
    <p:sldId id="294" r:id="rId47"/>
    <p:sldId id="330" r:id="rId48"/>
    <p:sldId id="295" r:id="rId49"/>
    <p:sldId id="390" r:id="rId50"/>
    <p:sldId id="272" r:id="rId51"/>
    <p:sldId id="273" r:id="rId52"/>
    <p:sldId id="261" r:id="rId53"/>
    <p:sldId id="284" r:id="rId54"/>
    <p:sldId id="267" r:id="rId55"/>
    <p:sldId id="277" r:id="rId56"/>
    <p:sldId id="283" r:id="rId57"/>
    <p:sldId id="276" r:id="rId58"/>
    <p:sldId id="275" r:id="rId59"/>
    <p:sldId id="270" r:id="rId60"/>
    <p:sldId id="279" r:id="rId61"/>
    <p:sldId id="285" r:id="rId62"/>
    <p:sldId id="278" r:id="rId63"/>
    <p:sldId id="274" r:id="rId64"/>
    <p:sldId id="269" r:id="rId65"/>
    <p:sldId id="280" r:id="rId66"/>
    <p:sldId id="286" r:id="rId67"/>
    <p:sldId id="281" r:id="rId68"/>
    <p:sldId id="268" r:id="rId69"/>
    <p:sldId id="282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348"/>
            <p14:sldId id="349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50"/>
            <p14:sldId id="324"/>
            <p14:sldId id="354"/>
          </p14:sldIdLst>
        </p14:section>
        <p14:section name="Part2 주요 기능" id="{FEE603BB-B949-468F-8CD2-D15F241F1B8B}">
          <p14:sldIdLst>
            <p14:sldId id="265"/>
            <p14:sldId id="339"/>
            <p14:sldId id="340"/>
            <p14:sldId id="333"/>
            <p14:sldId id="334"/>
            <p14:sldId id="288"/>
            <p14:sldId id="343"/>
            <p14:sldId id="347"/>
            <p14:sldId id="344"/>
            <p14:sldId id="345"/>
            <p14:sldId id="289"/>
            <p14:sldId id="389"/>
            <p14:sldId id="388"/>
            <p14:sldId id="352"/>
            <p14:sldId id="353"/>
            <p14:sldId id="386"/>
            <p14:sldId id="385"/>
            <p14:sldId id="387"/>
          </p14:sldIdLst>
        </p14:section>
        <p14:section name="Part3 Web" id="{CDB52B91-5A8E-465F-B22D-1E52C54B8D07}">
          <p14:sldIdLst>
            <p14:sldId id="290"/>
            <p14:sldId id="355"/>
            <p14:sldId id="356"/>
            <p14:sldId id="357"/>
            <p14:sldId id="373"/>
            <p14:sldId id="374"/>
            <p14:sldId id="360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  <p14:sldId id="330"/>
          </p14:sldIdLst>
        </p14:section>
        <p14:section name="Part7 회고" id="{F861457C-09E2-445D-8736-14549E78406C}">
          <p14:sldIdLst>
            <p14:sldId id="295"/>
            <p14:sldId id="390"/>
          </p14:sldIdLst>
        </p14:section>
        <p14:section name="참고 template" id="{E2F19824-958C-4A73-9F4D-CDC406F53866}">
          <p14:sldIdLst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2A"/>
    <a:srgbClr val="A4A4F6"/>
    <a:srgbClr val="A6BEF4"/>
    <a:srgbClr val="1F2731"/>
    <a:srgbClr val="261825"/>
    <a:srgbClr val="5C5B2F"/>
    <a:srgbClr val="1E2E18"/>
    <a:srgbClr val="DCDCFC"/>
    <a:srgbClr val="525250"/>
    <a:srgbClr val="8787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8616" autoAdjust="0"/>
  </p:normalViewPr>
  <p:slideViewPr>
    <p:cSldViewPr snapToGrid="0" showGuides="1">
      <p:cViewPr varScale="1">
        <p:scale>
          <a:sx n="114" d="100"/>
          <a:sy n="114" d="100"/>
        </p:scale>
        <p:origin x="-474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3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30689536"/>
        <c:axId val="36891456"/>
      </c:barChart>
      <c:catAx>
        <c:axId val="13068953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6891456"/>
        <c:crosses val="autoZero"/>
        <c:auto val="1"/>
        <c:lblAlgn val="ctr"/>
        <c:lblOffset val="100"/>
        <c:noMultiLvlLbl val="0"/>
      </c:catAx>
      <c:valAx>
        <c:axId val="368914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30689536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4509824"/>
        <c:axId val="37514624"/>
      </c:barChart>
      <c:catAx>
        <c:axId val="15450982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37514624"/>
        <c:crosses val="autoZero"/>
        <c:auto val="1"/>
        <c:lblAlgn val="ctr"/>
        <c:lblOffset val="100"/>
        <c:noMultiLvlLbl val="0"/>
      </c:catAx>
      <c:valAx>
        <c:axId val="37514624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154509824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27935744"/>
        <c:axId val="125259712"/>
      </c:barChart>
      <c:catAx>
        <c:axId val="227935744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5259712"/>
        <c:crosses val="autoZero"/>
        <c:auto val="1"/>
        <c:lblAlgn val="ctr"/>
        <c:lblOffset val="100"/>
        <c:noMultiLvlLbl val="0"/>
      </c:catAx>
      <c:valAx>
        <c:axId val="12525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793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5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4\Pictures\Screenshots\스크린샷(6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722" y="1834256"/>
            <a:ext cx="5862102" cy="318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67426" y="1997839"/>
            <a:ext cx="58578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한국지능정보사회진흥원이 </a:t>
            </a:r>
            <a:r>
              <a:rPr lang="ko-KR" altLang="en-US" sz="2000" dirty="0" smtClean="0"/>
              <a:t>운영하는 </a:t>
            </a:r>
            <a:r>
              <a:rPr lang="en-US" altLang="ko-KR" sz="2000" dirty="0" smtClean="0"/>
              <a:t>AI </a:t>
            </a:r>
            <a:r>
              <a:rPr lang="ko-KR" altLang="en-US" sz="2000" dirty="0"/>
              <a:t>통합 </a:t>
            </a:r>
            <a:r>
              <a:rPr lang="ko-KR" altLang="en-US" sz="2000" dirty="0" smtClean="0"/>
              <a:t>플랫폼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2017</a:t>
            </a:r>
            <a:r>
              <a:rPr lang="ko-KR" altLang="en-US" sz="2000" dirty="0"/>
              <a:t>년부터 진행한 인공지능 학습용 데이터 </a:t>
            </a:r>
            <a:r>
              <a:rPr lang="ko-KR" altLang="en-US" sz="2000" dirty="0" smtClean="0"/>
              <a:t>구축 </a:t>
            </a:r>
            <a:r>
              <a:rPr lang="en-US" altLang="ko-KR" sz="2000" dirty="0" smtClean="0"/>
              <a:t>· </a:t>
            </a:r>
            <a:br>
              <a:rPr lang="en-US" altLang="ko-KR" sz="2000" dirty="0" smtClean="0"/>
            </a:br>
            <a:r>
              <a:rPr lang="ko-KR" altLang="en-US" sz="2000" dirty="0" smtClean="0"/>
              <a:t>확산 </a:t>
            </a:r>
            <a:r>
              <a:rPr lang="ko-KR" altLang="en-US" sz="2000" dirty="0"/>
              <a:t>사업의 일환으로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AI </a:t>
            </a:r>
            <a:r>
              <a:rPr lang="ko-KR" altLang="en-US" sz="2000" dirty="0"/>
              <a:t>기술</a:t>
            </a:r>
            <a:r>
              <a:rPr lang="en-US" altLang="ko-KR" sz="2000" dirty="0"/>
              <a:t>·</a:t>
            </a:r>
            <a:r>
              <a:rPr lang="ko-KR" altLang="en-US" sz="2000" dirty="0"/>
              <a:t>서비스 개발에 필수적인 인공지능 학습용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소프트웨어</a:t>
            </a:r>
            <a:r>
              <a:rPr lang="en-US" altLang="ko-KR" sz="2000" dirty="0"/>
              <a:t>, </a:t>
            </a:r>
            <a:r>
              <a:rPr lang="ko-KR" altLang="en-US" sz="2000" dirty="0"/>
              <a:t>컴퓨팅자원 등을 </a:t>
            </a:r>
            <a:r>
              <a:rPr lang="ko-KR" altLang="en-US" sz="2000" dirty="0" smtClean="0"/>
              <a:t>제공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학습용 </a:t>
            </a:r>
            <a:r>
              <a:rPr lang="ko-KR" altLang="en-US" sz="2000" dirty="0"/>
              <a:t>데이터 </a:t>
            </a:r>
            <a:r>
              <a:rPr lang="en-US" altLang="ko-KR" sz="2000" dirty="0" smtClean="0"/>
              <a:t>384</a:t>
            </a:r>
            <a:r>
              <a:rPr lang="ko-KR" altLang="en-US" sz="2000" dirty="0"/>
              <a:t>종과 국내외 기관</a:t>
            </a:r>
            <a:r>
              <a:rPr lang="en-US" altLang="ko-KR" sz="2000" dirty="0"/>
              <a:t>/</a:t>
            </a:r>
            <a:r>
              <a:rPr lang="ko-KR" altLang="en-US" sz="2000" dirty="0"/>
              <a:t>기업에서 </a:t>
            </a:r>
            <a:r>
              <a:rPr lang="ko-KR" altLang="en-US" sz="2000" dirty="0" smtClean="0"/>
              <a:t>보유한 </a:t>
            </a:r>
            <a:r>
              <a:rPr lang="ko-KR" altLang="en-US" sz="2000" dirty="0"/>
              <a:t>학습용 데이터를 공개하고 있어 데이터를 </a:t>
            </a:r>
            <a:r>
              <a:rPr lang="ko-KR" altLang="en-US" sz="2000" dirty="0" smtClean="0"/>
              <a:t>활용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2369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스크린샷(8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71787" y="1275665"/>
            <a:ext cx="6448426" cy="417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7898" y="5513604"/>
            <a:ext cx="881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프로젝트 주제에 적합한 시니어 이상행동 영상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(train, validation)</a:t>
            </a:r>
            <a:r>
              <a:rPr lang="ko-KR" altLang="en-US" dirty="0" smtClean="0"/>
              <a:t>과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AI-HUB</a:t>
            </a:r>
            <a:r>
              <a:rPr lang="ko-KR" altLang="en-US" dirty="0" smtClean="0"/>
              <a:t>에서 제공하는 사전 훈련된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활용하여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적용 테스트를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9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82274" y="4705738"/>
            <a:ext cx="102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AI-HUB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시니어 이상행동 사전 훈련 모델로 생각하여 테스트를 진행 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사람만 인식하는 객체 인식 모델 추가 학습을 시키는 방향으로 선택</a:t>
            </a:r>
            <a:endParaRPr lang="ko-KR" altLang="en-US" dirty="0"/>
          </a:p>
        </p:txBody>
      </p:sp>
      <p:pic>
        <p:nvPicPr>
          <p:cNvPr id="3074" name="Picture 2" descr="https://github.com/xingyizhou/CenterNet/raw/master/readme/fig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9" y="1505932"/>
            <a:ext cx="11090822" cy="24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33474" y="4077774"/>
            <a:ext cx="252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CenterNet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객체인식 수행 과정 </a:t>
            </a:r>
            <a:r>
              <a:rPr lang="ko-KR" altLang="en-US" sz="1200" b="1" dirty="0" smtClean="0"/>
              <a:t>사진</a:t>
            </a:r>
            <a:r>
              <a:rPr lang="en-US" altLang="ko-KR" sz="1200" b="1" dirty="0" smtClean="0"/>
              <a:t>]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8072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D6F2693-5DCB-167C-1EDD-9AC2461C11A8}"/>
              </a:ext>
            </a:extLst>
          </p:cNvPr>
          <p:cNvSpPr txBox="1"/>
          <p:nvPr/>
        </p:nvSpPr>
        <p:spPr>
          <a:xfrm>
            <a:off x="1642294" y="2151529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문제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21B4E5F-720F-F71E-CEFA-B8F1F22623CC}"/>
              </a:ext>
            </a:extLst>
          </p:cNvPr>
          <p:cNvSpPr txBox="1"/>
          <p:nvPr/>
        </p:nvSpPr>
        <p:spPr>
          <a:xfrm>
            <a:off x="4225325" y="21515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의견제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E9F6B29-21D4-902E-CB0C-A7B5D13B4B99}"/>
              </a:ext>
            </a:extLst>
          </p:cNvPr>
          <p:cNvSpPr txBox="1"/>
          <p:nvPr/>
        </p:nvSpPr>
        <p:spPr>
          <a:xfrm>
            <a:off x="6984682" y="21515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해결방안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769CB96-CCCE-E453-2876-A1ECFD2DDB9B}"/>
              </a:ext>
            </a:extLst>
          </p:cNvPr>
          <p:cNvSpPr txBox="1"/>
          <p:nvPr/>
        </p:nvSpPr>
        <p:spPr>
          <a:xfrm>
            <a:off x="9933782" y="2151529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AI-HUB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제공한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모델을  분석해보니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CenterNet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사용하여 사람 객체만 학습이 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모델로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추가학습이 필요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 모델에 추가 학습을 시키는 것보다 처음부터 새로운 모델을 만드는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과정을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진행하는 것이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의미가  있을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것 같아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모델을 만드는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과정을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0382E1D-F81B-3444-0A61-956392C05909}"/>
              </a:ext>
            </a:extLst>
          </p:cNvPr>
          <p:cNvSpPr txBox="1"/>
          <p:nvPr/>
        </p:nvSpPr>
        <p:spPr>
          <a:xfrm>
            <a:off x="6615067" y="3661036"/>
            <a:ext cx="168289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모델을 만들기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YOLOv7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선택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AI-HUB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원천 데이터를 이용하여 데이터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라벨링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약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10,000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YOLOv7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제공하는 </a:t>
            </a:r>
            <a:b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가중치를 사용해 학습을 진행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06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4\Downloads\labeling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73873" y="932066"/>
            <a:ext cx="5655731" cy="28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4\Downloads\dataset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73873" y="3584627"/>
            <a:ext cx="5655731" cy="30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38035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Data Labeling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53688" y="1608175"/>
            <a:ext cx="4001751" cy="3991621"/>
            <a:chOff x="1153688" y="1289448"/>
            <a:chExt cx="4001751" cy="39916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9701DBF7-0125-25FC-DD5F-3FD2B809F56F}"/>
                </a:ext>
              </a:extLst>
            </p:cNvPr>
            <p:cNvSpPr/>
            <p:nvPr/>
          </p:nvSpPr>
          <p:spPr>
            <a:xfrm>
              <a:off x="1153688" y="3173817"/>
              <a:ext cx="4001751" cy="2107252"/>
            </a:xfrm>
            <a:prstGeom prst="rect">
              <a:avLst/>
            </a:prstGeom>
            <a:solidFill>
              <a:srgbClr val="A6B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DEBCCF57-A500-C624-DC4B-2542401458D8}"/>
                </a:ext>
              </a:extLst>
            </p:cNvPr>
            <p:cNvSpPr/>
            <p:nvPr/>
          </p:nvSpPr>
          <p:spPr>
            <a:xfrm>
              <a:off x="1153688" y="1289448"/>
              <a:ext cx="4001751" cy="719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DE86A2BF-D457-537F-455C-476620B0D45F}"/>
                </a:ext>
              </a:extLst>
            </p:cNvPr>
            <p:cNvSpPr/>
            <p:nvPr/>
          </p:nvSpPr>
          <p:spPr>
            <a:xfrm>
              <a:off x="1153688" y="2201240"/>
              <a:ext cx="4001751" cy="719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xmlns="" id="{308454F7-982B-43FC-3ACC-7D998462E598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3154564" y="2008750"/>
              <a:ext cx="0" cy="19249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xmlns="" id="{8D290370-5E52-C0BF-936C-2F04F5DFFA5D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154564" y="2920542"/>
              <a:ext cx="0" cy="253275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52DCF2B-51DC-4408-B79D-3A426F88DD13}"/>
                </a:ext>
              </a:extLst>
            </p:cNvPr>
            <p:cNvSpPr txBox="1"/>
            <p:nvPr/>
          </p:nvSpPr>
          <p:spPr>
            <a:xfrm>
              <a:off x="1458430" y="1464433"/>
              <a:ext cx="3392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AI-HUB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원천 데이터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약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10,000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63E02D0-9D70-2BC5-2D49-7762FEBB041B}"/>
                </a:ext>
              </a:extLst>
            </p:cNvPr>
            <p:cNvSpPr txBox="1"/>
            <p:nvPr/>
          </p:nvSpPr>
          <p:spPr>
            <a:xfrm>
              <a:off x="1312557" y="2255158"/>
              <a:ext cx="36840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RoboFlow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이용하여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라벨링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진행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(stand, sit, lay down, warning,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fall)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1B82C5D3-29E4-875F-E394-32CBCD132CB3}"/>
                </a:ext>
              </a:extLst>
            </p:cNvPr>
            <p:cNvSpPr/>
            <p:nvPr/>
          </p:nvSpPr>
          <p:spPr>
            <a:xfrm>
              <a:off x="1505739" y="3264884"/>
              <a:ext cx="3297645" cy="592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C6CC1FD-BE68-C55F-4B3B-CBDD18947E0B}"/>
                </a:ext>
              </a:extLst>
            </p:cNvPr>
            <p:cNvSpPr txBox="1"/>
            <p:nvPr/>
          </p:nvSpPr>
          <p:spPr>
            <a:xfrm>
              <a:off x="2131690" y="3363888"/>
              <a:ext cx="2045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 data (6,996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D7FFA6B0-45E7-F3C3-7BE5-2B4DD3B36C5E}"/>
                </a:ext>
              </a:extLst>
            </p:cNvPr>
            <p:cNvSpPr/>
            <p:nvPr/>
          </p:nvSpPr>
          <p:spPr>
            <a:xfrm>
              <a:off x="1518499" y="4636436"/>
              <a:ext cx="3297645" cy="592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49E3854-B1F1-3341-3A5E-9ACEB40AE0FE}"/>
                </a:ext>
              </a:extLst>
            </p:cNvPr>
            <p:cNvSpPr txBox="1"/>
            <p:nvPr/>
          </p:nvSpPr>
          <p:spPr>
            <a:xfrm>
              <a:off x="2425774" y="4732751"/>
              <a:ext cx="1483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(1,284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1B82C5D3-29E4-875F-E394-32CBCD132CB3}"/>
                </a:ext>
              </a:extLst>
            </p:cNvPr>
            <p:cNvSpPr/>
            <p:nvPr/>
          </p:nvSpPr>
          <p:spPr>
            <a:xfrm>
              <a:off x="1505745" y="3950660"/>
              <a:ext cx="3297645" cy="592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C6CC1FD-BE68-C55F-4B3B-CBDD18947E0B}"/>
                </a:ext>
              </a:extLst>
            </p:cNvPr>
            <p:cNvSpPr txBox="1"/>
            <p:nvPr/>
          </p:nvSpPr>
          <p:spPr>
            <a:xfrm>
              <a:off x="2187001" y="4049664"/>
              <a:ext cx="19351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Validation (1,701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0781" y="1044653"/>
            <a:ext cx="1134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학습 테스트 중 </a:t>
            </a:r>
            <a:r>
              <a:rPr lang="en-US" altLang="ko-KR" dirty="0" smtClean="0"/>
              <a:t>CUDA </a:t>
            </a:r>
            <a:r>
              <a:rPr lang="ko-KR" altLang="en-US" dirty="0" smtClean="0"/>
              <a:t>버전과</a:t>
            </a:r>
            <a:r>
              <a:rPr lang="en-US" altLang="ko-KR" dirty="0"/>
              <a:t>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라이브러리의 버전 호환성 문제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호환 </a:t>
            </a:r>
            <a:r>
              <a:rPr lang="ko-KR" altLang="en-US" dirty="0" smtClean="0"/>
              <a:t>버전 재설치 후 학습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CUDA: 10.1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: 2.20 </a:t>
            </a:r>
            <a:r>
              <a:rPr lang="en-US" altLang="ko-KR" dirty="0" err="1" smtClean="0"/>
              <a:t>Tensorflow-gpu</a:t>
            </a:r>
            <a:r>
              <a:rPr lang="en-US" altLang="ko-KR" dirty="0" smtClean="0"/>
              <a:t>: </a:t>
            </a:r>
            <a:r>
              <a:rPr lang="en-US" altLang="ko-KR" dirty="0" smtClean="0"/>
              <a:t>2.20</a:t>
            </a:r>
            <a:endParaRPr lang="en-US" altLang="ko-KR" dirty="0" smtClean="0"/>
          </a:p>
        </p:txBody>
      </p:sp>
      <p:pic>
        <p:nvPicPr>
          <p:cNvPr id="7170" name="Picture 2" descr="C:\Users\4\Pictures\Screenshots\스크린샷(9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0750" y="2063233"/>
            <a:ext cx="8167688" cy="46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34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799" y="858619"/>
            <a:ext cx="1054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학습에서 요구하는 라이브러리의 버전을 맞춘 후 모델 학습을 진행</a:t>
            </a:r>
            <a:endParaRPr lang="ko-KR" altLang="en-US" dirty="0"/>
          </a:p>
        </p:txBody>
      </p:sp>
      <p:pic>
        <p:nvPicPr>
          <p:cNvPr id="5122" name="Picture 2" descr="C:\Users\4\Pictures\Screenshots\YOLOv7_train1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6799" y="1404935"/>
            <a:ext cx="6395662" cy="38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4\Pictures\Screenshots\YOLOv7_train2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2114" y="2511359"/>
            <a:ext cx="6357036" cy="388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97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858619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YOLOv7 </a:t>
            </a:r>
            <a:r>
              <a:rPr lang="ko-KR" altLang="en-US" dirty="0" smtClean="0"/>
              <a:t>학습 모델 인식테스트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이미지로 진행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 descr="C:\Users\4\Pictures\Screenshots\YOLOv7_result (2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6825" y="1438275"/>
            <a:ext cx="9658350" cy="502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3420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Frontend 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Backend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1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A99A96FB-AB55-A77F-DA8F-1758AA2D8404}"/>
              </a:ext>
            </a:extLst>
          </p:cNvPr>
          <p:cNvSpPr/>
          <p:nvPr/>
        </p:nvSpPr>
        <p:spPr>
          <a:xfrm>
            <a:off x="826831" y="3456264"/>
            <a:ext cx="10538337" cy="1719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비전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(Computer Vision)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기술을 이용해 다양한 애플리케이션을 만들 수 있도록 지원해주는 서비스</a:t>
            </a: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무료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데이터셋을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제공하며 사용자가 가지고 있는 데이터를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업로드하여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annotation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할 수 있다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929300" y="2063594"/>
            <a:ext cx="10333400" cy="1500609"/>
            <a:chOff x="1200874" y="1178951"/>
            <a:chExt cx="10333400" cy="1500609"/>
          </a:xfrm>
        </p:grpSpPr>
        <p:sp>
          <p:nvSpPr>
            <p:cNvPr id="56" name="양쪽 대괄호 55">
              <a:extLst>
                <a:ext uri="{FF2B5EF4-FFF2-40B4-BE49-F238E27FC236}">
                  <a16:creationId xmlns:a16="http://schemas.microsoft.com/office/drawing/2014/main" xmlns="" id="{47C7A7D1-D16C-106E-E000-DEBE2EA9A465}"/>
                </a:ext>
              </a:extLst>
            </p:cNvPr>
            <p:cNvSpPr/>
            <p:nvPr/>
          </p:nvSpPr>
          <p:spPr>
            <a:xfrm>
              <a:off x="1200874" y="1325822"/>
              <a:ext cx="10333400" cy="1111365"/>
            </a:xfrm>
            <a:prstGeom prst="bracketPair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926" y="1557708"/>
              <a:ext cx="2348863" cy="647592"/>
            </a:xfrm>
            <a:prstGeom prst="rect">
              <a:avLst/>
            </a:prstGeom>
          </p:spPr>
        </p:pic>
        <p:pic>
          <p:nvPicPr>
            <p:cNvPr id="58" name="Picture 2" descr="https://blog.kakaocdn.net/dn/bHMGmW/btrrbSwpo6a/me3rNkXwuMrbpNWEngknJ0/img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31368" y="1178951"/>
              <a:ext cx="6921505" cy="1500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233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87">
            <a:extLst>
              <a:ext uri="{FF2B5EF4-FFF2-40B4-BE49-F238E27FC236}">
                <a16:creationId xmlns="" xmlns:a16="http://schemas.microsoft.com/office/drawing/2014/main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29" name="Freeform: Shape 35">
              <a:extLst>
                <a:ext uri="{FF2B5EF4-FFF2-40B4-BE49-F238E27FC236}">
                  <a16:creationId xmlns="" xmlns:a16="http://schemas.microsoft.com/office/drawing/2014/main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30" name="Group 36">
              <a:extLst>
                <a:ext uri="{FF2B5EF4-FFF2-40B4-BE49-F238E27FC236}">
                  <a16:creationId xmlns="" xmlns:a16="http://schemas.microsoft.com/office/drawing/2014/main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34" name="Freeform: Shape 37">
                <a:extLst>
                  <a:ext uri="{FF2B5EF4-FFF2-40B4-BE49-F238E27FC236}">
                    <a16:creationId xmlns="" xmlns:a16="http://schemas.microsoft.com/office/drawing/2014/main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35" name="Freeform: Shape 38">
                <a:extLst>
                  <a:ext uri="{FF2B5EF4-FFF2-40B4-BE49-F238E27FC236}">
                    <a16:creationId xmlns="" xmlns:a16="http://schemas.microsoft.com/office/drawing/2014/main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31" name="Group 39">
              <a:extLst>
                <a:ext uri="{FF2B5EF4-FFF2-40B4-BE49-F238E27FC236}">
                  <a16:creationId xmlns="" xmlns:a16="http://schemas.microsoft.com/office/drawing/2014/main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32" name="Freeform: Shape 40">
                <a:extLst>
                  <a:ext uri="{FF2B5EF4-FFF2-40B4-BE49-F238E27FC236}">
                    <a16:creationId xmlns="" xmlns:a16="http://schemas.microsoft.com/office/drawing/2014/main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33" name="Freeform: Shape 41">
                <a:extLst>
                  <a:ext uri="{FF2B5EF4-FFF2-40B4-BE49-F238E27FC236}">
                    <a16:creationId xmlns="" xmlns:a16="http://schemas.microsoft.com/office/drawing/2014/main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xmlns="" id="{C975BDCB-633E-94B4-E112-A5C7A89328E3}"/>
              </a:ext>
            </a:extLst>
          </p:cNvPr>
          <p:cNvSpPr/>
          <p:nvPr/>
        </p:nvSpPr>
        <p:spPr>
          <a:xfrm>
            <a:off x="668423" y="1018321"/>
            <a:ext cx="2416338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BCD8D2-F7C3-78E0-69CF-0F9777B62BDB}"/>
              </a:ext>
            </a:extLst>
          </p:cNvPr>
          <p:cNvSpPr txBox="1"/>
          <p:nvPr/>
        </p:nvSpPr>
        <p:spPr>
          <a:xfrm>
            <a:off x="725476" y="1074881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Validation Set</a:t>
            </a:r>
          </a:p>
        </p:txBody>
      </p:sp>
      <p:graphicFrame>
        <p:nvGraphicFramePr>
          <p:cNvPr id="38" name="Chart 20">
            <a:extLst>
              <a:ext uri="{FF2B5EF4-FFF2-40B4-BE49-F238E27FC236}">
                <a16:creationId xmlns:a16="http://schemas.microsoft.com/office/drawing/2014/main" xmlns="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334209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1" name="Group 39">
            <a:extLst>
              <a:ext uri="{FF2B5EF4-FFF2-40B4-BE49-F238E27FC236}">
                <a16:creationId xmlns:a16="http://schemas.microsoft.com/office/drawing/2014/main" xmlns="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52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38">
              <a:extLst>
                <a:ext uri="{FF2B5EF4-FFF2-40B4-BE49-F238E27FC236}">
                  <a16:creationId xmlns:a16="http://schemas.microsoft.com/office/drawing/2014/main" xmlns="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0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68452" y="1018321"/>
            <a:ext cx="7162013" cy="5049507"/>
            <a:chOff x="368452" y="1018321"/>
            <a:chExt cx="7162013" cy="5049507"/>
          </a:xfrm>
        </p:grpSpPr>
        <p:sp>
          <p:nvSpPr>
            <p:cNvPr id="41" name="사각형: 둥근 모서리 1">
              <a:extLst>
                <a:ext uri="{FF2B5EF4-FFF2-40B4-BE49-F238E27FC236}">
                  <a16:creationId xmlns:a16="http://schemas.microsoft.com/office/drawing/2014/main" xmlns="" id="{C975BDCB-633E-94B4-E112-A5C7A89328E3}"/>
                </a:ext>
              </a:extLst>
            </p:cNvPr>
            <p:cNvSpPr/>
            <p:nvPr/>
          </p:nvSpPr>
          <p:spPr>
            <a:xfrm>
              <a:off x="668423" y="1018321"/>
              <a:ext cx="2416338" cy="468361"/>
            </a:xfrm>
            <a:prstGeom prst="roundRect">
              <a:avLst>
                <a:gd name="adj" fmla="val 3022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A3BCD8D2-F7C3-78E0-69CF-0F9777B62BDB}"/>
                </a:ext>
              </a:extLst>
            </p:cNvPr>
            <p:cNvSpPr txBox="1"/>
            <p:nvPr/>
          </p:nvSpPr>
          <p:spPr>
            <a:xfrm>
              <a:off x="1162294" y="107488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300" dirty="0">
                  <a:solidFill>
                    <a:schemeClr val="bg1"/>
                  </a:solidFill>
                  <a:latin typeface="+mj-ea"/>
                  <a:ea typeface="+mj-ea"/>
                </a:rPr>
                <a:t>Test Set</a:t>
              </a:r>
            </a:p>
          </p:txBody>
        </p:sp>
        <p:graphicFrame>
          <p:nvGraphicFramePr>
            <p:cNvPr id="43" name="Chart 61">
              <a:extLst>
                <a:ext uri="{FF2B5EF4-FFF2-40B4-BE49-F238E27FC236}">
                  <a16:creationId xmlns:a16="http://schemas.microsoft.com/office/drawing/2014/main" xmlns="" id="{B3241F89-C9C6-4542-94E4-C16B6FC429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30552698"/>
                </p:ext>
              </p:extLst>
            </p:nvPr>
          </p:nvGraphicFramePr>
          <p:xfrm>
            <a:off x="368452" y="1654089"/>
            <a:ext cx="7162013" cy="44137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44" name="Group 63">
            <a:extLst>
              <a:ext uri="{FF2B5EF4-FFF2-40B4-BE49-F238E27FC236}">
                <a16:creationId xmlns="" xmlns:a16="http://schemas.microsoft.com/office/drawing/2014/main" id="{AF54970F-14B1-4B9E-8067-39B75CA54204}"/>
              </a:ext>
            </a:extLst>
          </p:cNvPr>
          <p:cNvGrpSpPr/>
          <p:nvPr/>
        </p:nvGrpSpPr>
        <p:grpSpPr>
          <a:xfrm>
            <a:off x="7921438" y="3772354"/>
            <a:ext cx="3939735" cy="2038298"/>
            <a:chOff x="5734223" y="3755964"/>
            <a:chExt cx="5407663" cy="2797759"/>
          </a:xfrm>
        </p:grpSpPr>
        <p:grpSp>
          <p:nvGrpSpPr>
            <p:cNvPr id="45" name="Group 64">
              <a:extLst>
                <a:ext uri="{FF2B5EF4-FFF2-40B4-BE49-F238E27FC236}">
                  <a16:creationId xmlns="" xmlns:a16="http://schemas.microsoft.com/office/drawing/2014/main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57" name="Freeform: Shape 76">
                <a:extLst>
                  <a:ext uri="{FF2B5EF4-FFF2-40B4-BE49-F238E27FC236}">
                    <a16:creationId xmlns="" xmlns:a16="http://schemas.microsoft.com/office/drawing/2014/main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8" name="Freeform: Shape 77">
                <a:extLst>
                  <a:ext uri="{FF2B5EF4-FFF2-40B4-BE49-F238E27FC236}">
                    <a16:creationId xmlns="" xmlns:a16="http://schemas.microsoft.com/office/drawing/2014/main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9" name="Freeform: Shape 78">
                <a:extLst>
                  <a:ext uri="{FF2B5EF4-FFF2-40B4-BE49-F238E27FC236}">
                    <a16:creationId xmlns="" xmlns:a16="http://schemas.microsoft.com/office/drawing/2014/main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0" name="Freeform: Shape 79">
                <a:extLst>
                  <a:ext uri="{FF2B5EF4-FFF2-40B4-BE49-F238E27FC236}">
                    <a16:creationId xmlns="" xmlns:a16="http://schemas.microsoft.com/office/drawing/2014/main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1" name="Freeform: Shape 80">
                <a:extLst>
                  <a:ext uri="{FF2B5EF4-FFF2-40B4-BE49-F238E27FC236}">
                    <a16:creationId xmlns="" xmlns:a16="http://schemas.microsoft.com/office/drawing/2014/main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2" name="Freeform: Shape 81">
                <a:extLst>
                  <a:ext uri="{FF2B5EF4-FFF2-40B4-BE49-F238E27FC236}">
                    <a16:creationId xmlns="" xmlns:a16="http://schemas.microsoft.com/office/drawing/2014/main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3" name="Freeform: Shape 82">
                <a:extLst>
                  <a:ext uri="{FF2B5EF4-FFF2-40B4-BE49-F238E27FC236}">
                    <a16:creationId xmlns="" xmlns:a16="http://schemas.microsoft.com/office/drawing/2014/main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4" name="Freeform: Shape 83">
                <a:extLst>
                  <a:ext uri="{FF2B5EF4-FFF2-40B4-BE49-F238E27FC236}">
                    <a16:creationId xmlns="" xmlns:a16="http://schemas.microsoft.com/office/drawing/2014/main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5" name="Freeform: Shape 84">
                <a:extLst>
                  <a:ext uri="{FF2B5EF4-FFF2-40B4-BE49-F238E27FC236}">
                    <a16:creationId xmlns="" xmlns:a16="http://schemas.microsoft.com/office/drawing/2014/main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6" name="Freeform: Shape 85">
                <a:extLst>
                  <a:ext uri="{FF2B5EF4-FFF2-40B4-BE49-F238E27FC236}">
                    <a16:creationId xmlns="" xmlns:a16="http://schemas.microsoft.com/office/drawing/2014/main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7" name="Freeform: Shape 86">
                <a:extLst>
                  <a:ext uri="{FF2B5EF4-FFF2-40B4-BE49-F238E27FC236}">
                    <a16:creationId xmlns="" xmlns:a16="http://schemas.microsoft.com/office/drawing/2014/main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8" name="Freeform: Shape 87">
                <a:extLst>
                  <a:ext uri="{FF2B5EF4-FFF2-40B4-BE49-F238E27FC236}">
                    <a16:creationId xmlns="" xmlns:a16="http://schemas.microsoft.com/office/drawing/2014/main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46" name="Group 65">
              <a:extLst>
                <a:ext uri="{FF2B5EF4-FFF2-40B4-BE49-F238E27FC236}">
                  <a16:creationId xmlns="" xmlns:a16="http://schemas.microsoft.com/office/drawing/2014/main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53" name="Rectangle: Rounded Corners 72">
                <a:extLst>
                  <a:ext uri="{FF2B5EF4-FFF2-40B4-BE49-F238E27FC236}">
                    <a16:creationId xmlns="" xmlns:a16="http://schemas.microsoft.com/office/drawing/2014/main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4" name="Rectangle: Rounded Corners 73">
                <a:extLst>
                  <a:ext uri="{FF2B5EF4-FFF2-40B4-BE49-F238E27FC236}">
                    <a16:creationId xmlns="" xmlns:a16="http://schemas.microsoft.com/office/drawing/2014/main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5" name="Rectangle: Rounded Corners 74">
                <a:extLst>
                  <a:ext uri="{FF2B5EF4-FFF2-40B4-BE49-F238E27FC236}">
                    <a16:creationId xmlns="" xmlns:a16="http://schemas.microsoft.com/office/drawing/2014/main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6" name="Rectangle: Rounded Corners 75">
                <a:extLst>
                  <a:ext uri="{FF2B5EF4-FFF2-40B4-BE49-F238E27FC236}">
                    <a16:creationId xmlns="" xmlns:a16="http://schemas.microsoft.com/office/drawing/2014/main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47" name="Group 66">
              <a:extLst>
                <a:ext uri="{FF2B5EF4-FFF2-40B4-BE49-F238E27FC236}">
                  <a16:creationId xmlns="" xmlns:a16="http://schemas.microsoft.com/office/drawing/2014/main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49" name="Rectangle: Rounded Corners 68">
                <a:extLst>
                  <a:ext uri="{FF2B5EF4-FFF2-40B4-BE49-F238E27FC236}">
                    <a16:creationId xmlns="" xmlns:a16="http://schemas.microsoft.com/office/drawing/2014/main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0" name="Rectangle: Rounded Corners 69">
                <a:extLst>
                  <a:ext uri="{FF2B5EF4-FFF2-40B4-BE49-F238E27FC236}">
                    <a16:creationId xmlns="" xmlns:a16="http://schemas.microsoft.com/office/drawing/2014/main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1" name="Rectangle: Rounded Corners 70">
                <a:extLst>
                  <a:ext uri="{FF2B5EF4-FFF2-40B4-BE49-F238E27FC236}">
                    <a16:creationId xmlns="" xmlns:a16="http://schemas.microsoft.com/office/drawing/2014/main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2" name="Rectangle: Rounded Corners 71">
                <a:extLst>
                  <a:ext uri="{FF2B5EF4-FFF2-40B4-BE49-F238E27FC236}">
                    <a16:creationId xmlns="" xmlns:a16="http://schemas.microsoft.com/office/drawing/2014/main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48" name="Freeform: Shape 67">
              <a:extLst>
                <a:ext uri="{FF2B5EF4-FFF2-40B4-BE49-F238E27FC236}">
                  <a16:creationId xmlns="" xmlns:a16="http://schemas.microsoft.com/office/drawing/2014/main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6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6" y="1532194"/>
            <a:ext cx="7710488" cy="44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7" y="858064"/>
            <a:ext cx="6670106" cy="592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43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07" y="1841673"/>
            <a:ext cx="7720187" cy="406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4100" y="2295844"/>
            <a:ext cx="7543800" cy="274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585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(Fast API)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1" y="1090303"/>
            <a:ext cx="1390008" cy="4999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71749" y="1186989"/>
            <a:ext cx="9267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현대적이고</a:t>
            </a:r>
            <a:r>
              <a:rPr lang="en-US" altLang="ko-KR" sz="1600" dirty="0"/>
              <a:t>, </a:t>
            </a:r>
            <a:r>
              <a:rPr lang="ko-KR" altLang="en-US" sz="1600" dirty="0"/>
              <a:t>빠르며</a:t>
            </a:r>
            <a:r>
              <a:rPr lang="en-US" altLang="ko-KR" sz="1600" dirty="0"/>
              <a:t>(</a:t>
            </a:r>
            <a:r>
              <a:rPr lang="ko-KR" altLang="en-US" sz="1600" dirty="0"/>
              <a:t>고성능</a:t>
            </a:r>
            <a:r>
              <a:rPr lang="en-US" altLang="ko-KR" sz="1600" dirty="0"/>
              <a:t>),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표준 타입 힌트에 기초한 </a:t>
            </a:r>
            <a:r>
              <a:rPr lang="en-US" altLang="ko-KR" sz="1600" dirty="0"/>
              <a:t>Python3.6+</a:t>
            </a:r>
            <a:r>
              <a:rPr lang="ko-KR" altLang="en-US" sz="1600" dirty="0"/>
              <a:t>의 </a:t>
            </a:r>
            <a:r>
              <a:rPr lang="en-US" altLang="ko-KR" sz="1600" dirty="0"/>
              <a:t>API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빌드하기</a:t>
            </a:r>
            <a:r>
              <a:rPr lang="ko-KR" altLang="en-US" sz="1600" dirty="0"/>
              <a:t> 위한 웹 프레임워크</a:t>
            </a:r>
          </a:p>
        </p:txBody>
      </p:sp>
      <p:pic>
        <p:nvPicPr>
          <p:cNvPr id="4" name="Picture 2" descr="C:\Users\4\Pictures\Screenshots\스크린샷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2072051"/>
            <a:ext cx="5834487" cy="24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73551" y="2721861"/>
            <a:ext cx="256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</a:t>
            </a:r>
            <a:r>
              <a:rPr lang="ko-KR" altLang="en-US" dirty="0"/>
              <a:t>요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fastapi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uvicorn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</a:t>
            </a:r>
            <a:r>
              <a:rPr lang="en-US" altLang="ko-KR" dirty="0" smtClean="0"/>
              <a:t>ython-multipart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53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724829"/>
            <a:ext cx="1286367" cy="963251"/>
          </a:xfrm>
          <a:prstGeom prst="rect">
            <a:avLst/>
          </a:prstGeom>
        </p:spPr>
      </p:pic>
      <p:pic>
        <p:nvPicPr>
          <p:cNvPr id="1028" name="Picture 4" descr="https://blog.kakaocdn.net/dn/d6MqL6/btrr0KkaVtl/nKkJ7opkxIFeVxGvw6qTNK/im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3688" y="1468634"/>
            <a:ext cx="1243692" cy="6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4\Pictures\Screenshots\스크린샷(13)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2637" y="2090480"/>
            <a:ext cx="8086726" cy="43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328436" y="1130080"/>
            <a:ext cx="9082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작고</a:t>
            </a:r>
            <a:r>
              <a:rPr lang="ko-KR" altLang="en-US" sz="1600" dirty="0"/>
              <a:t> 빠르며 독립적이고 신뢰성이 높으며 완전한 기능을 갖춘 </a:t>
            </a:r>
            <a:r>
              <a:rPr lang="en-US" altLang="ko-KR" sz="1600" dirty="0"/>
              <a:t>SQL </a:t>
            </a:r>
            <a:r>
              <a:rPr lang="ko-KR" altLang="en-US" sz="1600" dirty="0"/>
              <a:t>데이터베이스 엔진을 구현 하는 </a:t>
            </a:r>
            <a:r>
              <a:rPr lang="ko-KR" altLang="en-US" sz="1600" dirty="0" smtClean="0"/>
              <a:t>라이브러리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2440055" y="1666201"/>
            <a:ext cx="9549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개발자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데이터베이스 관리자</a:t>
            </a:r>
            <a:r>
              <a:rPr lang="en-US" altLang="ko-KR" sz="1600" dirty="0"/>
              <a:t>, </a:t>
            </a:r>
            <a:r>
              <a:rPr lang="ko-KR" altLang="en-US" sz="1600" dirty="0"/>
              <a:t>분석가 및 데이터 작업을 하는 모든 사람을 위한 무료 크로스 플랫폼 데이터베이스 도구</a:t>
            </a:r>
          </a:p>
        </p:txBody>
      </p:sp>
    </p:spTree>
    <p:extLst>
      <p:ext uri="{BB962C8B-B14F-4D97-AF65-F5344CB8AC3E}">
        <p14:creationId xmlns:p14="http://schemas.microsoft.com/office/powerpoint/2010/main" val="405744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05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Result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사이트 동작 소개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??</a:t>
            </a:r>
            <a:r>
              <a:rPr lang="ko-KR" altLang="en-US" sz="1600" dirty="0" err="1" smtClean="0"/>
              <a:t>ㅋㅋ</a:t>
            </a:r>
            <a:endParaRPr lang="en-US" altLang="ko-KR" sz="1600" dirty="0" smtClean="0"/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06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향후 계획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활용 예시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기술적 발전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07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회</a:t>
            </a:r>
            <a:r>
              <a:rPr lang="ko-KR" altLang="en-US" sz="2000" dirty="0">
                <a:latin typeface="+mj-ea"/>
                <a:ea typeface="+mj-ea"/>
              </a:rPr>
              <a:t>고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스크린샷(1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580" y="1410086"/>
            <a:ext cx="4252400" cy="49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68580" y="984674"/>
            <a:ext cx="402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SQLite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데이터 베이스 연결 및 </a:t>
            </a:r>
            <a:r>
              <a:rPr lang="ko-KR" altLang="en-US" sz="1600" dirty="0" smtClean="0"/>
              <a:t>필요 </a:t>
            </a:r>
            <a:r>
              <a:rPr lang="ko-KR" altLang="en-US" sz="1600" dirty="0" smtClean="0"/>
              <a:t>테이블 생성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153688" y="953896"/>
            <a:ext cx="48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(</a:t>
            </a:r>
            <a:r>
              <a:rPr lang="en-US" altLang="ko-KR" dirty="0"/>
              <a:t>Entity Relationship </a:t>
            </a:r>
            <a:r>
              <a:rPr lang="en-US" altLang="ko-KR" dirty="0" smtClean="0"/>
              <a:t>Diagram)</a:t>
            </a:r>
            <a:endParaRPr lang="ko-KR" altLang="en-US" dirty="0"/>
          </a:p>
        </p:txBody>
      </p:sp>
      <p:pic>
        <p:nvPicPr>
          <p:cNvPr id="10" name="Picture 3" descr="C:\Users\4\Pictures\Screenshots\스크린샷(17)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0688" y="1410086"/>
            <a:ext cx="3657600" cy="145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50" y="893384"/>
            <a:ext cx="5537246" cy="2947156"/>
          </a:xfrm>
          <a:prstGeom prst="rect">
            <a:avLst/>
          </a:prstGeom>
          <a:blipFill>
            <a:blip r:embed="rId2"/>
            <a:srcRect/>
            <a:stretch>
              <a:fillRect t="-7729" r="-4436" b="-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9" y="3840540"/>
            <a:ext cx="5537248" cy="2674560"/>
          </a:xfrm>
          <a:prstGeom prst="rect">
            <a:avLst/>
          </a:prstGeom>
          <a:blipFill>
            <a:blip r:embed="rId3"/>
            <a:srcRect/>
            <a:stretch>
              <a:fillRect t="-8226" r="-4356" b="-37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7" y="3825270"/>
            <a:ext cx="5032555" cy="2686050"/>
          </a:xfrm>
          <a:prstGeom prst="rect">
            <a:avLst/>
          </a:prstGeom>
          <a:blipFill>
            <a:blip r:embed="rId4"/>
            <a:srcRect/>
            <a:stretch>
              <a:fillRect t="-7026" r="-3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457679" y="779237"/>
            <a:ext cx="4991371" cy="3175450"/>
            <a:chOff x="7200629" y="591979"/>
            <a:chExt cx="4991371" cy="3175450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B73E2342-42D6-AC3C-2316-CB226029B8C4}"/>
                </a:ext>
              </a:extLst>
            </p:cNvPr>
            <p:cNvSpPr>
              <a:spLocks/>
            </p:cNvSpPr>
            <p:nvPr/>
          </p:nvSpPr>
          <p:spPr>
            <a:xfrm>
              <a:off x="7200629" y="591979"/>
              <a:ext cx="4991371" cy="317545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4000" t="5000" r="8000" b="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324725" y="1400175"/>
              <a:ext cx="2933700" cy="1933575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86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2" y="999748"/>
            <a:ext cx="5229955" cy="539190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717925" y="999748"/>
            <a:ext cx="4964947" cy="2659263"/>
          </a:xfrm>
          <a:prstGeom prst="rect">
            <a:avLst/>
          </a:prstGeom>
          <a:blipFill>
            <a:blip r:embed="rId4"/>
            <a:srcRect/>
            <a:stretch>
              <a:fillRect t="-8104" r="-53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296276" y="259616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93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43204 0.384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 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4\Pictures\Screenshots\화면 캡처 2023-07-18 1216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75" y="1938338"/>
            <a:ext cx="50101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4\Pictures\Screenshots\스크린샷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75" y="1585913"/>
            <a:ext cx="24574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71163" y="957143"/>
            <a:ext cx="5541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Annotated : </a:t>
            </a:r>
            <a:r>
              <a:rPr lang="ko-KR" altLang="en-US" sz="1400" dirty="0" smtClean="0"/>
              <a:t>변수나 </a:t>
            </a:r>
            <a:r>
              <a:rPr lang="ko-KR" altLang="en-US" sz="1400" dirty="0"/>
              <a:t>함수 인자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반환 값 </a:t>
            </a:r>
            <a:r>
              <a:rPr lang="ko-KR" altLang="en-US" sz="1400" dirty="0"/>
              <a:t>등에 대한 타입 정보를 지정하는 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71163" y="1264920"/>
            <a:ext cx="3422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Form : Key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로 이루어진 데이터 형식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3688" y="5257800"/>
            <a:ext cx="541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입력한 회원 가입 데이터</a:t>
            </a:r>
            <a:r>
              <a:rPr lang="en-US" altLang="ko-KR" sz="1400" dirty="0" smtClean="0"/>
              <a:t>(Form)</a:t>
            </a:r>
            <a:r>
              <a:rPr lang="ko-KR" altLang="en-US" sz="1400" dirty="0" smtClean="0"/>
              <a:t>를 데이터 베이스</a:t>
            </a:r>
            <a:r>
              <a:rPr lang="en-US" altLang="ko-KR" sz="1400" dirty="0" smtClean="0"/>
              <a:t>(SQLite)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</p:txBody>
      </p:sp>
      <p:pic>
        <p:nvPicPr>
          <p:cNvPr id="1027" name="Picture 3" descr="C:\Users\4\Pictures\Screenshots\스크린샷(20)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153687" y="5553099"/>
            <a:ext cx="9115527" cy="7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96276" y="166271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70" y="3519207"/>
            <a:ext cx="4049574" cy="31160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55" y="3577345"/>
            <a:ext cx="4667902" cy="30579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479855" y="4051883"/>
            <a:ext cx="4667902" cy="2583414"/>
          </a:xfrm>
          <a:prstGeom prst="rect">
            <a:avLst/>
          </a:prstGeom>
          <a:blipFill>
            <a:blip r:embed="rId5"/>
            <a:srcRect/>
            <a:stretch>
              <a:fillRect t="-7963" r="-3228" b="-34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0078 -0.45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14719" y="1009650"/>
            <a:ext cx="161925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22" y="1124125"/>
            <a:ext cx="5293454" cy="27683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056850" y="3699544"/>
            <a:ext cx="5259899" cy="2961315"/>
          </a:xfrm>
          <a:prstGeom prst="rect">
            <a:avLst/>
          </a:prstGeom>
          <a:blipFill>
            <a:blip r:embed="rId4"/>
            <a:srcRect/>
            <a:stretch>
              <a:fillRect t="-9747" r="-3884" b="-31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2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61" y="1274888"/>
            <a:ext cx="3640821" cy="43953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90689" y="2057400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1061" y="2905125"/>
            <a:ext cx="3640822" cy="1543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06" y="902732"/>
            <a:ext cx="3663855" cy="5547833"/>
          </a:xfrm>
          <a:prstGeom prst="rect">
            <a:avLst/>
          </a:prstGeom>
        </p:spPr>
      </p:pic>
      <p:cxnSp>
        <p:nvCxnSpPr>
          <p:cNvPr id="16" name="직선 연결선 15"/>
          <p:cNvCxnSpPr>
            <a:stCxn id="13" idx="3"/>
            <a:endCxn id="15" idx="1"/>
          </p:cNvCxnSpPr>
          <p:nvPr/>
        </p:nvCxnSpPr>
        <p:spPr>
          <a:xfrm flipV="1">
            <a:off x="4051883" y="3676649"/>
            <a:ext cx="240423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61" y="1274888"/>
            <a:ext cx="3640821" cy="43953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90689" y="2057400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456319" y="4473340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stCxn id="14" idx="3"/>
          </p:cNvCxnSpPr>
          <p:nvPr/>
        </p:nvCxnSpPr>
        <p:spPr>
          <a:xfrm>
            <a:off x="2989844" y="4659077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081" y="1226562"/>
            <a:ext cx="3655839" cy="51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6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61" y="1274888"/>
            <a:ext cx="3640821" cy="43953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90689" y="2057400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456318" y="4844815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stCxn id="14" idx="3"/>
          </p:cNvCxnSpPr>
          <p:nvPr/>
        </p:nvCxnSpPr>
        <p:spPr>
          <a:xfrm>
            <a:off x="2989843" y="5030552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04" y="3551553"/>
            <a:ext cx="4587149" cy="29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4070" y="955122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217052" y="1996084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4058" y="810089"/>
            <a:ext cx="4159326" cy="60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xmlns="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4070" y="955122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217052" y="1996084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4058" y="810089"/>
            <a:ext cx="4159326" cy="6008876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356030" y="2480790"/>
            <a:ext cx="0" cy="825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346505" y="3297203"/>
            <a:ext cx="1387170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799" y="2299135"/>
            <a:ext cx="4031046" cy="29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12073" y="953024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3118859" y="2515124"/>
            <a:ext cx="0" cy="10999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136" y="3615052"/>
            <a:ext cx="5525272" cy="240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79782" y="953024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4793842" y="2515124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347" y="3615052"/>
            <a:ext cx="5268061" cy="18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7293" y="2506735"/>
            <a:ext cx="5286548" cy="1009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3785037" y="3516385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46" y="4425745"/>
            <a:ext cx="51632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0642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6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참조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1200538" y="1347745"/>
            <a:ext cx="9962762" cy="3224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0B35D9-006C-1DDE-E1AA-30B6531ECD02}"/>
              </a:ext>
            </a:extLst>
          </p:cNvPr>
          <p:cNvSpPr txBox="1">
            <a:spLocks/>
          </p:cNvSpPr>
          <p:nvPr/>
        </p:nvSpPr>
        <p:spPr>
          <a:xfrm>
            <a:off x="6519691" y="3154080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1594234" y="1774164"/>
            <a:ext cx="45684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https://roboflow.com/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https://www.tensorflow.org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https://aihub.or.kr/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https://github.com/WongKinYiu/yolov7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https://ko.wikipedia.org/wiki/AI_Hub</a:t>
            </a:r>
          </a:p>
        </p:txBody>
      </p:sp>
    </p:spTree>
    <p:extLst>
      <p:ext uri="{BB962C8B-B14F-4D97-AF65-F5344CB8AC3E}">
        <p14:creationId xmlns:p14="http://schemas.microsoft.com/office/powerpoint/2010/main" val="30455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xmlns="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73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="" xmlns:a16="http://schemas.microsoft.com/office/drawing/2014/main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="" xmlns:a16="http://schemas.microsoft.com/office/drawing/2014/main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="" xmlns:a16="http://schemas.microsoft.com/office/drawing/2014/main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="" xmlns:a16="http://schemas.microsoft.com/office/drawing/2014/main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="" xmlns:a16="http://schemas.microsoft.com/office/drawing/2014/main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="" xmlns:a16="http://schemas.microsoft.com/office/drawing/2014/main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="" xmlns:a16="http://schemas.microsoft.com/office/drawing/2014/main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="" xmlns:a16="http://schemas.microsoft.com/office/drawing/2014/main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="" xmlns:a16="http://schemas.microsoft.com/office/drawing/2014/main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="" xmlns:a16="http://schemas.microsoft.com/office/drawing/2014/main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="" xmlns:a16="http://schemas.microsoft.com/office/drawing/2014/main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="" xmlns:a16="http://schemas.microsoft.com/office/drawing/2014/main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="" xmlns:a16="http://schemas.microsoft.com/office/drawing/2014/main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xmlns="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:a16="http://schemas.microsoft.com/office/drawing/2014/main" xmlns="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:a16="http://schemas.microsoft.com/office/drawing/2014/main" xmlns="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xmlns="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xmlns="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xmlns="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xmlns="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4631852" y="1342096"/>
            <a:ext cx="1490208" cy="14902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255547" y="4031538"/>
            <a:ext cx="1484271" cy="14842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131583" y="4032915"/>
            <a:ext cx="1471368" cy="147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741616" y="1721690"/>
            <a:ext cx="3402330" cy="3419073"/>
            <a:chOff x="4141360" y="1819868"/>
            <a:chExt cx="4066897" cy="4086909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29722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:a16="http://schemas.microsoft.com/office/drawing/2014/main" xmlns="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xmlns="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:a16="http://schemas.microsoft.com/office/drawing/2014/main" xmlns="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xmlns="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xmlns="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xmlns="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xmlns="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xmlns="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xmlns="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xmlns="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xmlns="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xmlns="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xmlns="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xmlns="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xmlns="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xmlns="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xmlns="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xmlns="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xmlns="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xmlns="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xmlns="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xmlns="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xmlns="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xmlns="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xmlns="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xmlns="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xmlns="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xmlns="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xmlns="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xmlns="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xmlns="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xmlns="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xmlns="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xmlns="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xmlns="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xmlns="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xmlns="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xmlns="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xmlns="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xmlns="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xmlns="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xmlns="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xmlns="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xmlns="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xmlns="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xmlns="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xmlns="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xmlns="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xmlns="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xmlns="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xmlns="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xmlns="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xmlns="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xmlns="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xmlns="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xmlns="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xmlns="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xmlns="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xmlns="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xmlns="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xmlns="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xmlns="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xmlns="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xmlns="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xmlns="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xmlns="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xmlns="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xmlns="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xmlns="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xmlns="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xmlns="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xmlns="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xmlns="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xmlns="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xmlns="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xmlns="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xmlns="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xmlns="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xmlns="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xmlns="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xmlns="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xmlns="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xmlns="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xmlns="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xmlns="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xmlns="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xmlns="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xmlns="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xmlns="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xmlns="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xmlns="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xmlns="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xmlns="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xmlns="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xmlns="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xmlns="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xmlns="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xmlns="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xmlns="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xmlns="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xmlns="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xmlns="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xmlns="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xmlns="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xmlns="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xmlns="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xmlns="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xmlns="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xmlns="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xmlns="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xmlns="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xmlns="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xmlns="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xmlns="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xmlns="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xmlns="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xmlns="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xmlns="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xmlns="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xmlns="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xmlns="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xmlns="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xmlns="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xmlns="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xmlns="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xmlns="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xmlns="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xmlns="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xmlns="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xmlns="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xmlns="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xmlns="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xmlns="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xmlns="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xmlns="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xmlns="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xmlns="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xmlns="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xmlns="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xmlns="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xmlns="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xmlns="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xmlns="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xmlns="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xmlns="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xmlns="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xmlns="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xmlns="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xmlns="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xmlns="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31">
            <a:extLst>
              <a:ext uri="{FF2B5EF4-FFF2-40B4-BE49-F238E27FC236}">
                <a16:creationId xmlns:a16="http://schemas.microsoft.com/office/drawing/2014/main" xmlns="" id="{6C5C1834-1DAA-4FAB-B220-2126FD6A27E8}"/>
              </a:ext>
            </a:extLst>
          </p:cNvPr>
          <p:cNvSpPr/>
          <p:nvPr/>
        </p:nvSpPr>
        <p:spPr>
          <a:xfrm>
            <a:off x="3798592" y="2929679"/>
            <a:ext cx="1798550" cy="793506"/>
          </a:xfrm>
          <a:prstGeom prst="roundRect">
            <a:avLst/>
          </a:prstGeom>
          <a:solidFill>
            <a:srgbClr val="061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xmlns="" id="{C503B33A-5F6F-4EB1-88E8-EBB2756440E8}"/>
              </a:ext>
            </a:extLst>
          </p:cNvPr>
          <p:cNvSpPr/>
          <p:nvPr/>
        </p:nvSpPr>
        <p:spPr>
          <a:xfrm>
            <a:off x="3731868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61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3DA5D80-D48F-4FCB-9BD7-8382E155C432}"/>
              </a:ext>
            </a:extLst>
          </p:cNvPr>
          <p:cNvSpPr txBox="1"/>
          <p:nvPr/>
        </p:nvSpPr>
        <p:spPr>
          <a:xfrm>
            <a:off x="3796106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CCTV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AA9928-7C32-48BE-ABF9-79CD6798E88E}"/>
              </a:ext>
            </a:extLst>
          </p:cNvPr>
          <p:cNvSpPr txBox="1"/>
          <p:nvPr/>
        </p:nvSpPr>
        <p:spPr>
          <a:xfrm>
            <a:off x="3813270" y="3366234"/>
            <a:ext cx="17171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실시간 확인이 필요하여 </a:t>
            </a:r>
            <a:r>
              <a:rPr lang="en-US" altLang="ko-KR" sz="1200" b="1" dirty="0" smtClean="0">
                <a:latin typeface="Pretendard" pitchFamily="2" charset="-127"/>
                <a:cs typeface="Pretendard" pitchFamily="2" charset="-127"/>
              </a:rPr>
              <a:t>Web</a:t>
            </a:r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으로 제작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9" name="Rounded Rectangle 22">
            <a:extLst>
              <a:ext uri="{FF2B5EF4-FFF2-40B4-BE49-F238E27FC236}">
                <a16:creationId xmlns:a16="http://schemas.microsoft.com/office/drawing/2014/main" xmlns="" id="{A6D44697-8C55-4E61-82F4-B7A3A55A4A3B}"/>
              </a:ext>
            </a:extLst>
          </p:cNvPr>
          <p:cNvSpPr/>
          <p:nvPr/>
        </p:nvSpPr>
        <p:spPr>
          <a:xfrm>
            <a:off x="1000021" y="2929679"/>
            <a:ext cx="1798550" cy="793506"/>
          </a:xfrm>
          <a:prstGeom prst="roundRect">
            <a:avLst/>
          </a:prstGeom>
          <a:solidFill>
            <a:srgbClr val="040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0" name="Rounded Rectangle 23">
            <a:extLst>
              <a:ext uri="{FF2B5EF4-FFF2-40B4-BE49-F238E27FC236}">
                <a16:creationId xmlns:a16="http://schemas.microsoft.com/office/drawing/2014/main" xmlns="" id="{9A57BDB5-09DA-4189-A4CC-3D6771336C7E}"/>
              </a:ext>
            </a:extLst>
          </p:cNvPr>
          <p:cNvSpPr/>
          <p:nvPr/>
        </p:nvSpPr>
        <p:spPr>
          <a:xfrm>
            <a:off x="933297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40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EB32433-0E85-4D00-9697-14B0F4D1EEEB}"/>
              </a:ext>
            </a:extLst>
          </p:cNvPr>
          <p:cNvSpPr txBox="1"/>
          <p:nvPr/>
        </p:nvSpPr>
        <p:spPr>
          <a:xfrm>
            <a:off x="997534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Model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C82142-777A-4A90-A45B-3C88FB8D4A60}"/>
              </a:ext>
            </a:extLst>
          </p:cNvPr>
          <p:cNvSpPr txBox="1"/>
          <p:nvPr/>
        </p:nvSpPr>
        <p:spPr>
          <a:xfrm>
            <a:off x="1000021" y="3447954"/>
            <a:ext cx="17171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위험행동 학습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rgbClr val="341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41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2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양쪽 대괄호 46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육각형 4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육각형 4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육각형 4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육각형 5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육각형 5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육각형 5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육각형 5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육각형 5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03" y="4917664"/>
            <a:ext cx="892769" cy="62105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95" y="2208040"/>
            <a:ext cx="1287086" cy="96531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85" name="육각형 84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육각형 85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88" name="육각형 87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26" y="4293685"/>
            <a:ext cx="1038337" cy="503485"/>
          </a:xfrm>
          <a:prstGeom prst="rect">
            <a:avLst/>
          </a:prstGeom>
        </p:spPr>
      </p:pic>
      <p:sp>
        <p:nvSpPr>
          <p:cNvPr id="90" name="육각형 89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육각형 90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41" y="3617080"/>
            <a:ext cx="742060" cy="742060"/>
          </a:xfrm>
          <a:prstGeom prst="rect">
            <a:avLst/>
          </a:prstGeom>
        </p:spPr>
      </p:pic>
      <p:sp>
        <p:nvSpPr>
          <p:cNvPr id="96" name="육각형 95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육각형 96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육각형 97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91" y="4917665"/>
            <a:ext cx="1342632" cy="563906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19" y="2455729"/>
            <a:ext cx="1094390" cy="5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99740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1738</Words>
  <Application>Microsoft Office PowerPoint</Application>
  <PresentationFormat>사용자 지정</PresentationFormat>
  <Paragraphs>400</Paragraphs>
  <Slides>69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6</cp:lastModifiedBy>
  <cp:revision>60</cp:revision>
  <dcterms:created xsi:type="dcterms:W3CDTF">2023-04-19T04:07:11Z</dcterms:created>
  <dcterms:modified xsi:type="dcterms:W3CDTF">2023-07-18T07:05:26Z</dcterms:modified>
</cp:coreProperties>
</file>